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428" r:id="rId2"/>
    <p:sldId id="410" r:id="rId3"/>
    <p:sldId id="413" r:id="rId4"/>
    <p:sldId id="414" r:id="rId5"/>
    <p:sldId id="416" r:id="rId6"/>
    <p:sldId id="415" r:id="rId7"/>
    <p:sldId id="417" r:id="rId8"/>
    <p:sldId id="404" r:id="rId9"/>
    <p:sldId id="418" r:id="rId10"/>
    <p:sldId id="419" r:id="rId11"/>
    <p:sldId id="405" r:id="rId12"/>
    <p:sldId id="420" r:id="rId13"/>
    <p:sldId id="407" r:id="rId14"/>
    <p:sldId id="424" r:id="rId15"/>
    <p:sldId id="426" r:id="rId16"/>
    <p:sldId id="421" r:id="rId17"/>
    <p:sldId id="427" r:id="rId18"/>
    <p:sldId id="408" r:id="rId19"/>
    <p:sldId id="422" r:id="rId20"/>
    <p:sldId id="425" r:id="rId21"/>
    <p:sldId id="406" r:id="rId22"/>
    <p:sldId id="423" r:id="rId23"/>
    <p:sldId id="281" r:id="rId24"/>
    <p:sldId id="368" r:id="rId25"/>
    <p:sldId id="349" r:id="rId26"/>
    <p:sldId id="350" r:id="rId27"/>
    <p:sldId id="347" r:id="rId28"/>
    <p:sldId id="369" r:id="rId29"/>
    <p:sldId id="370" r:id="rId30"/>
    <p:sldId id="371" r:id="rId31"/>
    <p:sldId id="378" r:id="rId32"/>
    <p:sldId id="379" r:id="rId33"/>
    <p:sldId id="380" r:id="rId34"/>
    <p:sldId id="381" r:id="rId35"/>
    <p:sldId id="377" r:id="rId36"/>
    <p:sldId id="373" r:id="rId37"/>
    <p:sldId id="374" r:id="rId38"/>
    <p:sldId id="375" r:id="rId39"/>
    <p:sldId id="376" r:id="rId40"/>
    <p:sldId id="386" r:id="rId41"/>
    <p:sldId id="382" r:id="rId42"/>
    <p:sldId id="383" r:id="rId43"/>
    <p:sldId id="388" r:id="rId44"/>
    <p:sldId id="389" r:id="rId45"/>
    <p:sldId id="387" r:id="rId46"/>
    <p:sldId id="384" r:id="rId47"/>
    <p:sldId id="385" r:id="rId48"/>
    <p:sldId id="372" r:id="rId49"/>
    <p:sldId id="392" r:id="rId50"/>
    <p:sldId id="390" r:id="rId51"/>
    <p:sldId id="391" r:id="rId52"/>
    <p:sldId id="393" r:id="rId53"/>
    <p:sldId id="396" r:id="rId54"/>
    <p:sldId id="394" r:id="rId55"/>
    <p:sldId id="397" r:id="rId56"/>
    <p:sldId id="395" r:id="rId57"/>
    <p:sldId id="400" r:id="rId58"/>
    <p:sldId id="398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10012"/>
    <a:srgbClr val="E2AC01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7" autoAdjust="0"/>
    <p:restoredTop sz="88376"/>
  </p:normalViewPr>
  <p:slideViewPr>
    <p:cSldViewPr snapToGrid="0" snapToObjects="1">
      <p:cViewPr>
        <p:scale>
          <a:sx n="98" d="100"/>
          <a:sy n="98" d="100"/>
        </p:scale>
        <p:origin x="17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commentAuthors" Target="commentAuthor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85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teaching/ResponseBotDemo.zip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teaching/ResponseBotDemo.zip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1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books.org/wiki/Data_Mining_Algorithms_In_R/Frequent_Pattern_Mining/The_FP-Growth_Algorithm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32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Office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Hour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One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before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mid-semester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Oct.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Wednesday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10-11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a.m.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326C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Cushing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endParaRPr lang="zh-CN" altLang="en-US" sz="2400" dirty="0" smtClean="0"/>
          </a:p>
          <a:p>
            <a:r>
              <a:rPr lang="en-US" altLang="zh-CN" sz="2800" dirty="0" smtClean="0"/>
              <a:t>Honestly,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student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coming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office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hour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before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week.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missed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lecture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project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introduction.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23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My</a:t>
            </a:r>
            <a:r>
              <a:rPr lang="zh-CN" altLang="en-US" smtClean="0"/>
              <a:t> </a:t>
            </a:r>
            <a:r>
              <a:rPr lang="en-US" altLang="zh-CN" smtClean="0"/>
              <a:t>Response</a:t>
            </a:r>
            <a:r>
              <a:rPr lang="zh-CN" altLang="en-US" smtClean="0"/>
              <a:t> </a:t>
            </a:r>
            <a:r>
              <a:rPr lang="en-US" altLang="zh-CN" smtClean="0"/>
              <a:t>to</a:t>
            </a:r>
            <a:r>
              <a:rPr lang="zh-CN" altLang="en-US" smtClean="0"/>
              <a:t> </a:t>
            </a:r>
            <a:r>
              <a:rPr lang="en-US" altLang="zh-CN" smtClean="0"/>
              <a:t>Mid-Semester</a:t>
            </a:r>
            <a:r>
              <a:rPr lang="zh-CN" altLang="en-US" smtClean="0"/>
              <a:t> </a:t>
            </a:r>
            <a:r>
              <a:rPr lang="en-US" altLang="zh-CN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Do more example questions in class to better prepare us for the homework assignments, exams, and final project.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See some more programming examples so we know how to actually implement these techniques.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The handouts would have 1-2 example problems that we work through together as a class.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Prepare some in-class exercises that we could do on our own.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dirty="0" smtClean="0"/>
              <a:t>Yes!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real-world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examples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u="sng" dirty="0" err="1" smtClean="0"/>
              <a:t>ResponseBot</a:t>
            </a:r>
            <a:r>
              <a:rPr lang="en-US" altLang="zh-CN" dirty="0" smtClean="0"/>
              <a:t>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toy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examples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easy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understand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Think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big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FP-Tree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ResponseBot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SciBot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generates.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handouts/in-class exercises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(not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grading)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err="1"/>
              <a:t>Jupyter</a:t>
            </a:r>
            <a:r>
              <a:rPr lang="en-US" altLang="zh-CN" b="1" dirty="0"/>
              <a:t> notebook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chapter.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together.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737565" y="4120865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/>
              <a:t>Does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it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count?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19436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My</a:t>
            </a:r>
            <a:r>
              <a:rPr lang="zh-CN" altLang="en-US" smtClean="0"/>
              <a:t> </a:t>
            </a:r>
            <a:r>
              <a:rPr lang="en-US" altLang="zh-CN" smtClean="0"/>
              <a:t>Response</a:t>
            </a:r>
            <a:r>
              <a:rPr lang="zh-CN" altLang="en-US" smtClean="0"/>
              <a:t> </a:t>
            </a:r>
            <a:r>
              <a:rPr lang="en-US" altLang="zh-CN" smtClean="0"/>
              <a:t>to</a:t>
            </a:r>
            <a:r>
              <a:rPr lang="zh-CN" altLang="en-US" smtClean="0"/>
              <a:t> </a:t>
            </a:r>
            <a:r>
              <a:rPr lang="en-US" altLang="zh-CN" smtClean="0"/>
              <a:t>Mid-Semester</a:t>
            </a:r>
            <a:r>
              <a:rPr lang="zh-CN" altLang="en-US" smtClean="0"/>
              <a:t> </a:t>
            </a:r>
            <a:r>
              <a:rPr lang="en-US" altLang="zh-CN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Content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overwhelming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mid-semester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project),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Frequent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Mining.</a:t>
            </a:r>
            <a:r>
              <a:rPr lang="zh-CN" altLang="en-US" dirty="0" smtClean="0"/>
              <a:t> </a:t>
            </a:r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chapters: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Clustering.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comfortable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mid-semester.</a:t>
            </a:r>
            <a:endParaRPr lang="zh-CN" altLang="en-US" dirty="0" smtClean="0"/>
          </a:p>
          <a:p>
            <a:r>
              <a:rPr lang="en-US" altLang="zh-CN" dirty="0" smtClean="0"/>
              <a:t>Cluttered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slides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Teaching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myself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majority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material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outside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do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homework.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I find myself not learning in class. I usually have to teach myself the material. Class is not valuable.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There aren't that many concrete examples with the math done in class and in the book.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you!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sure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improve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the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slides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Welcome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office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hours</a:t>
            </a:r>
            <a:r>
              <a:rPr lang="en-US" altLang="zh-CN" dirty="0" smtClean="0"/>
              <a:t>!</a:t>
            </a:r>
            <a:endParaRPr lang="zh-CN" altLang="en-US" dirty="0" smtClean="0"/>
          </a:p>
          <a:p>
            <a:r>
              <a:rPr lang="en-US" altLang="zh-CN" dirty="0" smtClean="0"/>
              <a:t>Notes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board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read.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Thanks!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improve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necessary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board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writing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notes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slides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399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My</a:t>
            </a:r>
            <a:r>
              <a:rPr lang="zh-CN" altLang="en-US" smtClean="0"/>
              <a:t> </a:t>
            </a:r>
            <a:r>
              <a:rPr lang="en-US" altLang="zh-CN" smtClean="0"/>
              <a:t>Response</a:t>
            </a:r>
            <a:r>
              <a:rPr lang="zh-CN" altLang="en-US" smtClean="0"/>
              <a:t> </a:t>
            </a:r>
            <a:r>
              <a:rPr lang="en-US" altLang="zh-CN" smtClean="0"/>
              <a:t>to</a:t>
            </a:r>
            <a:r>
              <a:rPr lang="zh-CN" altLang="en-US" smtClean="0"/>
              <a:t> </a:t>
            </a:r>
            <a:r>
              <a:rPr lang="en-US" altLang="zh-CN" smtClean="0"/>
              <a:t>Mid-Semester</a:t>
            </a:r>
            <a:r>
              <a:rPr lang="zh-CN" altLang="en-US" smtClean="0"/>
              <a:t> </a:t>
            </a:r>
            <a:r>
              <a:rPr lang="en-US" altLang="zh-CN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Comparative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grading;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 room for creativity</a:t>
            </a:r>
            <a:endParaRPr lang="zh-CN" altLang="en-US" dirty="0" smtClean="0"/>
          </a:p>
          <a:p>
            <a:pPr lvl="1"/>
            <a:r>
              <a:rPr lang="en-US" dirty="0" smtClean="0"/>
              <a:t>There are seniors and grad students in this class where priorities are vastly different, not to mention the different coursework loads.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exactly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creativity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full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points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enable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powerful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SciBot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graders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happy.</a:t>
            </a:r>
            <a:endParaRPr lang="zh-CN" altLang="en-US" dirty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In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case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that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you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cannot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find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interesting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tasks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beyond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gave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quite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few.</a:t>
            </a:r>
            <a:endParaRPr lang="zh-CN" altLang="en-US" dirty="0" smtClean="0"/>
          </a:p>
          <a:p>
            <a:r>
              <a:rPr lang="en-US" altLang="zh-CN" dirty="0" smtClean="0"/>
              <a:t>The project could be groups of three?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dirty="0" smtClean="0"/>
              <a:t>No.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Graders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three.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most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semester,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group-of-three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spring.</a:t>
            </a:r>
            <a:endParaRPr lang="zh-CN" altLang="en-US" dirty="0" smtClean="0"/>
          </a:p>
          <a:p>
            <a:r>
              <a:rPr lang="en-US" altLang="zh-CN" dirty="0"/>
              <a:t>Is it necessary to work in a team of 2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two.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01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Mid-Semester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Except for the basic 7 tasks, how many other tasks will each student does on average (according to your past experience)? I am afraid I don‘t have enough time to complete too many alternative tasks.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MJ: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Usually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one.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this.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0033052"/>
              </p:ext>
            </p:extLst>
          </p:nvPr>
        </p:nvGraphicFramePr>
        <p:xfrm>
          <a:off x="677092" y="3645377"/>
          <a:ext cx="77898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963"/>
                <a:gridCol w="1557963"/>
                <a:gridCol w="1314559"/>
                <a:gridCol w="1801367"/>
                <a:gridCol w="155796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Grading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Grading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Satisfactory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Satisfactory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Satisfactory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Unsatisfactory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Satisfactory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Unsatisfactory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Satisfactory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Overall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Full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Full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points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7451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Mid-Semester</a:t>
            </a:r>
            <a:r>
              <a:rPr lang="zh-CN" altLang="en-US" dirty="0"/>
              <a:t> </a:t>
            </a:r>
            <a:r>
              <a:rPr lang="en-US" altLang="zh-CN" dirty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Having a partner or a small group would allow us to not only develop our data science skills, but also allow us the opportunity to simulate a real-world team in creating a project</a:t>
            </a:r>
            <a:r>
              <a:rPr lang="en-US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MJ: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Yes!</a:t>
            </a:r>
            <a:endParaRPr lang="zh-CN" altLang="en-US" sz="2000" dirty="0" smtClean="0"/>
          </a:p>
          <a:p>
            <a:r>
              <a:rPr lang="en-US" sz="2400" dirty="0" smtClean="0"/>
              <a:t>I don</a:t>
            </a:r>
            <a:r>
              <a:rPr lang="en-US" altLang="zh-CN" sz="2400" dirty="0" smtClean="0"/>
              <a:t>’</a:t>
            </a:r>
            <a:r>
              <a:rPr lang="en-US" sz="2400" dirty="0" smtClean="0"/>
              <a:t>t </a:t>
            </a:r>
            <a:r>
              <a:rPr lang="en-US" sz="2400" dirty="0"/>
              <a:t>like how the project will </a:t>
            </a:r>
            <a:r>
              <a:rPr lang="en-US" sz="2400" dirty="0" smtClean="0"/>
              <a:t>graded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comparatively</a:t>
            </a:r>
            <a:r>
              <a:rPr lang="en-US" sz="2400" dirty="0"/>
              <a:t>, I think if someone completes all of the tasks </a:t>
            </a:r>
            <a:r>
              <a:rPr lang="en-US" sz="2400" b="1" dirty="0">
                <a:solidFill>
                  <a:srgbClr val="FF0000"/>
                </a:solidFill>
              </a:rPr>
              <a:t>correctly</a:t>
            </a:r>
            <a:r>
              <a:rPr lang="en-US" sz="2400" dirty="0"/>
              <a:t>, they should get an A. Also, having a partner or small group would help immensely because we started the project later in the semester</a:t>
            </a:r>
            <a:r>
              <a:rPr lang="en-US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MJ: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Yes!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Please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allow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omeone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(1)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required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tasks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(2)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complete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required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tasks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correctly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(3)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some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interesting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tasks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correctly,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7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Mid-Semester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 also do not like that the project cannot be integrated into my own research project, yet (as a grad student) I am supposed to invest more time into the project?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dirty="0" smtClean="0"/>
              <a:t>Sorry!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Spring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semester:</a:t>
            </a:r>
            <a:endParaRPr lang="zh-CN" altLang="en-US" dirty="0" smtClean="0"/>
          </a:p>
          <a:p>
            <a:pPr lvl="2"/>
            <a:r>
              <a:rPr lang="en-US" altLang="zh-CN" sz="2900" dirty="0" smtClean="0"/>
              <a:t>Programming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assignments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(</a:t>
            </a:r>
            <a:r>
              <a:rPr lang="en-US" altLang="zh-CN" sz="2900" dirty="0" err="1" smtClean="0"/>
              <a:t>Apriori</a:t>
            </a:r>
            <a:r>
              <a:rPr lang="en-US" altLang="zh-CN" sz="2900" dirty="0" smtClean="0"/>
              <a:t>,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FP-Growth,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Decision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Tree,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Naïve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Bayes,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K-Means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Clustering)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+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Any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data-science-related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project</a:t>
            </a:r>
            <a:endParaRPr lang="zh-CN" altLang="en-US" sz="2900" dirty="0" smtClean="0"/>
          </a:p>
          <a:p>
            <a:pPr lvl="2"/>
            <a:r>
              <a:rPr lang="en-US" altLang="zh-CN" sz="2900" dirty="0" smtClean="0"/>
              <a:t>A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open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project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that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clearly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defines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problems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of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Frequent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pattern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mining,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Classification,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Clustering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and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uses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the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above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techniques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(need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a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milestone,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and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more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“comparative”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grading)</a:t>
            </a:r>
            <a:endParaRPr lang="zh-CN" altLang="en-US" sz="2900" dirty="0" smtClean="0"/>
          </a:p>
          <a:p>
            <a:pPr lvl="2"/>
            <a:r>
              <a:rPr lang="en-US" altLang="zh-CN" sz="2900" dirty="0" smtClean="0"/>
              <a:t>This</a:t>
            </a:r>
            <a:r>
              <a:rPr lang="zh-CN" altLang="en-US" sz="2900" dirty="0" smtClean="0"/>
              <a:t> </a:t>
            </a:r>
            <a:r>
              <a:rPr lang="en-US" altLang="zh-CN" sz="2900" dirty="0" err="1" smtClean="0"/>
              <a:t>SciBot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project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that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definitely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uses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these</a:t>
            </a:r>
            <a:r>
              <a:rPr lang="zh-CN" altLang="en-US" sz="2900" dirty="0" smtClean="0"/>
              <a:t> </a:t>
            </a:r>
            <a:r>
              <a:rPr lang="en-US" altLang="zh-CN" sz="2900" dirty="0" smtClean="0"/>
              <a:t>techniques</a:t>
            </a:r>
            <a:endParaRPr lang="zh-CN" altLang="en-US" sz="2900" dirty="0" smtClean="0"/>
          </a:p>
          <a:p>
            <a:pPr lvl="1"/>
            <a:r>
              <a:rPr lang="en-US" altLang="zh-CN" dirty="0" smtClean="0"/>
              <a:t>MJ:</a:t>
            </a:r>
            <a:r>
              <a:rPr lang="zh-CN" altLang="en-US" dirty="0" smtClean="0"/>
              <a:t> </a:t>
            </a: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vote!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8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Mid-Semester</a:t>
            </a:r>
            <a:r>
              <a:rPr lang="zh-CN" altLang="en-US" dirty="0"/>
              <a:t> </a:t>
            </a:r>
            <a:r>
              <a:rPr lang="en-US" altLang="zh-CN" dirty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scope of the project still seems very intimidating.</a:t>
            </a:r>
            <a:endParaRPr lang="zh-CN" altLang="en-US" dirty="0"/>
          </a:p>
          <a:p>
            <a:pPr lvl="1"/>
            <a:r>
              <a:rPr lang="en-US" altLang="zh-CN" dirty="0"/>
              <a:t>MJ: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impactful.</a:t>
            </a:r>
            <a:r>
              <a:rPr lang="zh-CN" altLang="en-US" dirty="0"/>
              <a:t> </a:t>
            </a:r>
            <a:r>
              <a:rPr lang="en-US" altLang="zh-CN" dirty="0" err="1"/>
              <a:t>ResponseBot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lines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code.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 err="1"/>
              <a:t>SciBot</a:t>
            </a:r>
            <a:r>
              <a:rPr lang="zh-CN" altLang="en-US" dirty="0"/>
              <a:t> </a:t>
            </a:r>
            <a:r>
              <a:rPr lang="en-US" altLang="zh-CN" dirty="0"/>
              <a:t>takes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  <a:r>
              <a:rPr lang="zh-CN" altLang="en-US" dirty="0"/>
              <a:t> </a:t>
            </a:r>
            <a:r>
              <a:rPr lang="en-US" altLang="zh-CN" dirty="0"/>
              <a:t>many.</a:t>
            </a:r>
            <a:endParaRPr lang="zh-CN" altLang="en-US" dirty="0"/>
          </a:p>
          <a:p>
            <a:pPr lvl="1"/>
            <a:r>
              <a:rPr lang="en-US" altLang="zh-CN" dirty="0"/>
              <a:t>MJ:</a:t>
            </a:r>
            <a:r>
              <a:rPr lang="zh-CN" altLang="en-US" dirty="0"/>
              <a:t> </a:t>
            </a:r>
            <a:r>
              <a:rPr lang="en-US" altLang="zh-CN" dirty="0"/>
              <a:t>Transferable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mining: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(Bloomberg),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Media</a:t>
            </a:r>
            <a:r>
              <a:rPr lang="zh-CN" altLang="en-US" dirty="0"/>
              <a:t> </a:t>
            </a:r>
            <a:r>
              <a:rPr lang="en-US" altLang="zh-CN" dirty="0"/>
              <a:t>(Twitter,</a:t>
            </a:r>
            <a:r>
              <a:rPr lang="zh-CN" altLang="en-US" dirty="0"/>
              <a:t> </a:t>
            </a:r>
            <a:r>
              <a:rPr lang="en-US" altLang="zh-CN" dirty="0"/>
              <a:t>Facebook),</a:t>
            </a:r>
            <a:r>
              <a:rPr lang="zh-CN" altLang="en-US" dirty="0"/>
              <a:t> </a:t>
            </a:r>
            <a:r>
              <a:rPr lang="en-US" altLang="zh-CN" dirty="0"/>
              <a:t>Biomedical</a:t>
            </a:r>
            <a:r>
              <a:rPr lang="zh-CN" altLang="en-US" dirty="0"/>
              <a:t> </a:t>
            </a:r>
            <a:r>
              <a:rPr lang="en-US" altLang="zh-CN" dirty="0"/>
              <a:t>Corpus</a:t>
            </a:r>
            <a:r>
              <a:rPr lang="zh-CN" altLang="en-US" dirty="0"/>
              <a:t> </a:t>
            </a:r>
            <a:r>
              <a:rPr lang="en-US" altLang="zh-CN" dirty="0"/>
              <a:t>(some</a:t>
            </a:r>
            <a:r>
              <a:rPr lang="zh-CN" altLang="en-US" dirty="0"/>
              <a:t> </a:t>
            </a:r>
            <a:r>
              <a:rPr lang="en-US" altLang="zh-CN" dirty="0"/>
              <a:t>Start-ups),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(Google,</a:t>
            </a:r>
            <a:r>
              <a:rPr lang="zh-CN" altLang="en-US" dirty="0"/>
              <a:t> </a:t>
            </a:r>
            <a:r>
              <a:rPr lang="en-US" altLang="zh-CN" dirty="0"/>
              <a:t>Microsoft)</a:t>
            </a:r>
            <a:r>
              <a:rPr lang="zh-CN" altLang="en-US" dirty="0"/>
              <a:t> </a:t>
            </a:r>
            <a:r>
              <a:rPr lang="mr-IN" altLang="zh-CN" dirty="0" smtClean="0"/>
              <a:t>…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5422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Mid-Semester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HW1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HW2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long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MJ: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Sorry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shortening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homeworks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Hope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feel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effort.</a:t>
            </a:r>
            <a:endParaRPr lang="zh-CN" altLang="en-US" sz="2400" dirty="0" smtClean="0"/>
          </a:p>
          <a:p>
            <a:r>
              <a:rPr lang="en-US" altLang="zh-CN" sz="2800" dirty="0" smtClean="0"/>
              <a:t>Slow </a:t>
            </a:r>
            <a:r>
              <a:rPr lang="en-US" altLang="zh-CN" sz="2800" dirty="0"/>
              <a:t>down definitions and clarity in the </a:t>
            </a:r>
            <a:r>
              <a:rPr lang="en-US" altLang="zh-CN" sz="2800" dirty="0" smtClean="0"/>
              <a:t>examples’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solutions </a:t>
            </a:r>
            <a:r>
              <a:rPr lang="en-US" altLang="zh-CN" sz="2800" dirty="0"/>
              <a:t>on the </a:t>
            </a:r>
            <a:r>
              <a:rPr lang="en-US" altLang="zh-CN" sz="2800" dirty="0" smtClean="0"/>
              <a:t>slides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MJ: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good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advice.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will!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MJ: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Help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me!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Put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don’t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understand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saying.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Mid-Semester</a:t>
            </a:r>
            <a:r>
              <a:rPr lang="zh-CN" altLang="en-US" dirty="0"/>
              <a:t> </a:t>
            </a:r>
            <a:r>
              <a:rPr lang="en-US" altLang="zh-CN" dirty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Because the first three weeks were taught by a different instructor (I understand this was unpreventable) I </a:t>
            </a:r>
            <a:r>
              <a:rPr lang="en-US" sz="2400" b="1" dirty="0"/>
              <a:t>feel very lost about the direction of the class and the ultimate goals of the </a:t>
            </a:r>
            <a:r>
              <a:rPr lang="en-US" sz="2400" b="1" dirty="0" smtClean="0"/>
              <a:t>class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dirty="0" smtClean="0"/>
              <a:t>In </a:t>
            </a:r>
            <a:r>
              <a:rPr lang="en-US" altLang="zh-CN" sz="2400" dirty="0"/>
              <a:t>general I </a:t>
            </a:r>
            <a:r>
              <a:rPr lang="en-US" altLang="zh-CN" sz="2400" b="1" dirty="0"/>
              <a:t>feel very lost in the structure of this class</a:t>
            </a:r>
            <a:r>
              <a:rPr lang="en-US" altLang="zh-CN" sz="2400" dirty="0"/>
              <a:t>. I think that is because of the changing of instructors a few weeks into the class. The original instructor didn't seem to know what was necessary to cover and the lectures were disjointed and hard to follow. Now that there is a </a:t>
            </a:r>
            <a:r>
              <a:rPr lang="en-US" altLang="zh-CN" sz="2400" b="1" dirty="0"/>
              <a:t>consistent structure</a:t>
            </a:r>
            <a:r>
              <a:rPr lang="en-US" altLang="zh-CN" sz="2400" dirty="0"/>
              <a:t>, I feel like I am very much behind after a confusing first three </a:t>
            </a:r>
            <a:r>
              <a:rPr lang="en-US" altLang="zh-CN" sz="2400" dirty="0" smtClean="0"/>
              <a:t>weeks.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766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Mid-Semester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26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Monday!</a:t>
            </a:r>
            <a:endParaRPr lang="zh-CN" altLang="en-US" dirty="0" smtClean="0"/>
          </a:p>
          <a:p>
            <a:r>
              <a:rPr lang="en-US" altLang="zh-CN" dirty="0" smtClean="0"/>
              <a:t>Questions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mid-term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exam: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“Introduction”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Processing”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Measures</a:t>
            </a:r>
            <a:endParaRPr lang="zh-CN" altLang="en-US" dirty="0" smtClean="0"/>
          </a:p>
          <a:p>
            <a:pPr lvl="2"/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 smtClean="0"/>
              <a:t>HW1</a:t>
            </a:r>
            <a:r>
              <a:rPr lang="zh-CN" altLang="en-US" dirty="0" smtClean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definitely</a:t>
            </a:r>
            <a:r>
              <a:rPr lang="zh-CN" altLang="en-US" dirty="0"/>
              <a:t> </a:t>
            </a:r>
            <a:r>
              <a:rPr lang="en-US" altLang="zh-CN" dirty="0"/>
              <a:t>different!</a:t>
            </a:r>
            <a:endParaRPr lang="zh-CN" altLang="en-US" dirty="0"/>
          </a:p>
          <a:p>
            <a:pPr lvl="1"/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Cube”</a:t>
            </a:r>
            <a:endParaRPr lang="zh-CN" altLang="en-US" dirty="0" smtClean="0"/>
          </a:p>
          <a:p>
            <a:pPr lvl="2"/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 smtClean="0"/>
              <a:t>HW2</a:t>
            </a:r>
            <a:r>
              <a:rPr lang="zh-CN" altLang="en-US" dirty="0" smtClean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definitely</a:t>
            </a:r>
            <a:r>
              <a:rPr lang="zh-CN" altLang="en-US" dirty="0"/>
              <a:t> </a:t>
            </a:r>
            <a:r>
              <a:rPr lang="en-US" altLang="zh-CN" dirty="0"/>
              <a:t>different!</a:t>
            </a:r>
            <a:endParaRPr lang="zh-CN" altLang="en-US" dirty="0"/>
          </a:p>
          <a:p>
            <a:pPr lvl="1"/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“Frequent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Mining”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HW3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definitely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different!</a:t>
            </a:r>
            <a:endParaRPr lang="zh-CN" altLang="en-US" dirty="0" smtClean="0"/>
          </a:p>
          <a:p>
            <a:pPr lvl="1"/>
            <a:r>
              <a:rPr lang="en-US" altLang="zh-CN" strike="sngStrike" dirty="0" smtClean="0"/>
              <a:t>One</a:t>
            </a:r>
            <a:r>
              <a:rPr lang="zh-CN" altLang="en-US" strike="sngStrike" dirty="0" smtClean="0"/>
              <a:t> </a:t>
            </a:r>
            <a:r>
              <a:rPr lang="en-US" altLang="zh-CN" strike="sngStrike" dirty="0" smtClean="0"/>
              <a:t>for</a:t>
            </a:r>
            <a:r>
              <a:rPr lang="zh-CN" altLang="en-US" strike="sngStrike" dirty="0" smtClean="0"/>
              <a:t> </a:t>
            </a:r>
            <a:r>
              <a:rPr lang="en-US" altLang="zh-CN" strike="sngStrike" dirty="0" smtClean="0"/>
              <a:t>“Sequential</a:t>
            </a:r>
            <a:r>
              <a:rPr lang="zh-CN" altLang="en-US" strike="sngStrike" dirty="0" smtClean="0"/>
              <a:t> </a:t>
            </a:r>
            <a:r>
              <a:rPr lang="en-US" altLang="zh-CN" strike="sngStrike" dirty="0" smtClean="0"/>
              <a:t>Patterns”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43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Informal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(Task)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en-US" altLang="zh-CN" dirty="0" smtClean="0">
                <a:solidFill>
                  <a:schemeClr val="tx1"/>
                </a:solidFill>
              </a:rPr>
              <a:t>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(Learning?)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Cleaning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Integration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Task-Relevant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Mining/Machine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Learning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Knowledge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(patterns,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etc.)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Pattern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evaluation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Notations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5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Can process raw data: </a:t>
            </a:r>
            <a:r>
              <a:rPr lang="en-US" b="1" dirty="0" smtClean="0">
                <a:solidFill>
                  <a:srgbClr val="0070C0"/>
                </a:solidFill>
              </a:rPr>
              <a:t>data cleaning, data integration</a:t>
            </a:r>
            <a:r>
              <a:rPr lang="en-US" b="1" dirty="0" smtClean="0">
                <a:solidFill>
                  <a:srgbClr val="FF0000"/>
                </a:solidFill>
              </a:rPr>
              <a:t>, data reduction, dimension reduction</a:t>
            </a:r>
          </a:p>
          <a:p>
            <a:r>
              <a:rPr lang="en-US" dirty="0" smtClean="0"/>
              <a:t>Can describe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OLAP,</a:t>
            </a:r>
            <a:r>
              <a:rPr lang="zh-CN" altLang="en-US" dirty="0" smtClean="0"/>
              <a:t> </a:t>
            </a:r>
            <a:r>
              <a:rPr lang="en-US" dirty="0" smtClean="0"/>
              <a:t>data cube concepts and technology that work on multi-dimensional data</a:t>
            </a:r>
            <a:r>
              <a:rPr lang="en-US" altLang="zh-CN" dirty="0" smtClean="0"/>
              <a:t>sets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Can use </a:t>
            </a:r>
            <a:r>
              <a:rPr lang="en-US" b="1" dirty="0" err="1" smtClean="0">
                <a:solidFill>
                  <a:srgbClr val="FF0000"/>
                </a:solidFill>
              </a:rPr>
              <a:t>Apriori</a:t>
            </a:r>
            <a:r>
              <a:rPr lang="en-US" b="1" dirty="0" smtClean="0">
                <a:solidFill>
                  <a:srgbClr val="FF0000"/>
                </a:solidFill>
              </a:rPr>
              <a:t> and FP-Growth for </a:t>
            </a:r>
            <a:r>
              <a:rPr lang="en-US" b="1" dirty="0" smtClean="0">
                <a:solidFill>
                  <a:srgbClr val="0070C0"/>
                </a:solidFill>
              </a:rPr>
              <a:t>frequent pattern mining</a:t>
            </a:r>
          </a:p>
          <a:p>
            <a:r>
              <a:rPr lang="en-US" dirty="0" smtClean="0"/>
              <a:t>Can describe diverse patterns, sequential patterns, graph patterns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Decision Tree, Naïve Bayes, Ensembles for </a:t>
            </a:r>
            <a:r>
              <a:rPr lang="en-US" b="1" dirty="0" smtClean="0">
                <a:solidFill>
                  <a:srgbClr val="0070C0"/>
                </a:solidFill>
              </a:rPr>
              <a:t>classification</a:t>
            </a:r>
          </a:p>
          <a:p>
            <a:r>
              <a:rPr lang="en-US" dirty="0" smtClean="0"/>
              <a:t>Can describe SVMs and Neural Networks for classification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K-Partitioning Methods (K-Means, etc.) for </a:t>
            </a:r>
            <a:r>
              <a:rPr lang="en-US" b="1" dirty="0" smtClean="0">
                <a:solidFill>
                  <a:srgbClr val="0070C0"/>
                </a:solidFill>
              </a:rPr>
              <a:t>clustering</a:t>
            </a:r>
          </a:p>
          <a:p>
            <a:r>
              <a:rPr lang="en-US" dirty="0" smtClean="0"/>
              <a:t>Can describe Kernel-based Clustering and Density-based Clustering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appropriate measures to </a:t>
            </a:r>
            <a:r>
              <a:rPr lang="en-US" b="1" dirty="0" smtClean="0">
                <a:solidFill>
                  <a:srgbClr val="0070C0"/>
                </a:solidFill>
              </a:rPr>
              <a:t>evaluate results </a:t>
            </a:r>
            <a:r>
              <a:rPr lang="en-US" b="1" dirty="0" smtClean="0">
                <a:solidFill>
                  <a:srgbClr val="FF0000"/>
                </a:solidFill>
              </a:rPr>
              <a:t>of different functionalities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596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My</a:t>
            </a:r>
            <a:r>
              <a:rPr lang="zh-CN" altLang="en-US" smtClean="0"/>
              <a:t> </a:t>
            </a:r>
            <a:r>
              <a:rPr lang="en-US" altLang="zh-CN" smtClean="0"/>
              <a:t>Response</a:t>
            </a:r>
            <a:r>
              <a:rPr lang="zh-CN" altLang="en-US" smtClean="0"/>
              <a:t> </a:t>
            </a:r>
            <a:r>
              <a:rPr lang="en-US" altLang="zh-CN" smtClean="0"/>
              <a:t>to</a:t>
            </a:r>
            <a:r>
              <a:rPr lang="zh-CN" altLang="en-US" smtClean="0"/>
              <a:t> </a:t>
            </a:r>
            <a:r>
              <a:rPr lang="en-US" altLang="zh-CN" smtClean="0"/>
              <a:t>Mid-Semester</a:t>
            </a:r>
            <a:r>
              <a:rPr lang="zh-CN" altLang="en-US" smtClean="0"/>
              <a:t> </a:t>
            </a:r>
            <a:r>
              <a:rPr lang="en-US" altLang="zh-CN" smtClean="0"/>
              <a:t>Survey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I think the class is very interesting and the TA is also very nice. However, there should really be more office hours - the hours picked out for the TA and Prof. Jiang is not sufficient for everyone.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MJ: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office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hour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before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mid-semester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really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really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expect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you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come.</a:t>
            </a:r>
            <a:endParaRPr lang="zh-CN" altLang="en-US" sz="2000" dirty="0" smtClean="0"/>
          </a:p>
          <a:p>
            <a:r>
              <a:rPr lang="en-US" altLang="zh-CN" sz="2400" dirty="0" smtClean="0"/>
              <a:t>More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Candy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Alan.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MJ: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pleasure!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13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6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558129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endParaRPr lang="zh-CN" alt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3524588"/>
          </a:xfrm>
        </p:spPr>
        <p:txBody>
          <a:bodyPr>
            <a:normAutofit/>
          </a:bodyPr>
          <a:lstStyle/>
          <a:p>
            <a:pPr algn="l"/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Course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Review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1:</a:t>
            </a: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7</a:t>
            </a:r>
            <a: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en-US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Chapter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86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“...the process of automatically discovering </a:t>
            </a:r>
            <a:r>
              <a:rPr lang="en-US" sz="2400" i="1" dirty="0">
                <a:solidFill>
                  <a:srgbClr val="C00000"/>
                </a:solidFill>
              </a:rPr>
              <a:t>useful information</a:t>
            </a:r>
            <a:r>
              <a:rPr lang="en-US" sz="2400" dirty="0"/>
              <a:t> in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repositories of data.”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 </a:t>
            </a:r>
            <a:r>
              <a:rPr lang="en-US" sz="2400" i="1" dirty="0" smtClean="0"/>
              <a:t>Introduction </a:t>
            </a:r>
            <a:r>
              <a:rPr lang="en-US" sz="2400" i="1" dirty="0"/>
              <a:t>to Data Mining </a:t>
            </a:r>
            <a:r>
              <a:rPr lang="en-US" sz="2400" dirty="0"/>
              <a:t>(Tan, Steinbach, &amp; Kumar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patterns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data.”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Practical Machine Learning Tools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(Witten, Frank, &amp; Hall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interesting patterns and knowledge</a:t>
            </a:r>
            <a:r>
              <a:rPr lang="en-US" sz="2400" dirty="0"/>
              <a:t> from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amounts of data</a:t>
            </a:r>
            <a:r>
              <a:rPr lang="en-US" sz="2400" dirty="0" smtClean="0"/>
              <a:t>.”</a:t>
            </a:r>
            <a:r>
              <a:rPr lang="en-US" sz="2400" dirty="0"/>
              <a:t>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Concepts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(Han, </a:t>
            </a:r>
            <a:r>
              <a:rPr lang="en-US" sz="2400" dirty="0" err="1"/>
              <a:t>Kambler</a:t>
            </a:r>
            <a:r>
              <a:rPr lang="en-US" sz="2400" dirty="0"/>
              <a:t>, &amp; Pei)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Definition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“...the art and craft of extracting </a:t>
            </a:r>
            <a:r>
              <a:rPr lang="en-US" i="1" dirty="0" smtClean="0">
                <a:solidFill>
                  <a:srgbClr val="C00000"/>
                </a:solidFill>
              </a:rPr>
              <a:t>knowledge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i="1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bodies of </a:t>
            </a:r>
            <a:r>
              <a:rPr lang="en-US" i="1" dirty="0">
                <a:solidFill>
                  <a:srgbClr val="C00000"/>
                </a:solidFill>
              </a:rPr>
              <a:t>structured and unstructured</a:t>
            </a:r>
            <a:r>
              <a:rPr lang="en-US" dirty="0"/>
              <a:t> data using methods from many disciplines, including (but not limited to) </a:t>
            </a:r>
            <a:r>
              <a:rPr lang="en-US" u="sng" dirty="0"/>
              <a:t>machine learning</a:t>
            </a:r>
            <a:r>
              <a:rPr lang="en-US" dirty="0"/>
              <a:t>, </a:t>
            </a:r>
            <a:r>
              <a:rPr lang="en-US" u="sng" dirty="0"/>
              <a:t>databases</a:t>
            </a:r>
            <a:r>
              <a:rPr lang="en-US" dirty="0"/>
              <a:t>, </a:t>
            </a:r>
            <a:r>
              <a:rPr lang="en-US" u="sng" dirty="0"/>
              <a:t>probability</a:t>
            </a:r>
            <a:r>
              <a:rPr lang="en-US" dirty="0"/>
              <a:t> and </a:t>
            </a:r>
            <a:r>
              <a:rPr lang="en-US" u="sng" dirty="0"/>
              <a:t>statistics</a:t>
            </a:r>
            <a:r>
              <a:rPr lang="en-US" dirty="0"/>
              <a:t>, </a:t>
            </a:r>
            <a:r>
              <a:rPr lang="en-US" u="sng" dirty="0"/>
              <a:t>information theory</a:t>
            </a:r>
            <a:r>
              <a:rPr lang="en-US" dirty="0"/>
              <a:t>, and </a:t>
            </a:r>
            <a:r>
              <a:rPr lang="en-US" u="sng" dirty="0"/>
              <a:t>data visualization</a:t>
            </a:r>
            <a:r>
              <a:rPr lang="en-US" dirty="0"/>
              <a:t>.”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3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Informal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(Task)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en-US" altLang="zh-CN" dirty="0" smtClean="0">
                <a:solidFill>
                  <a:schemeClr val="tx1"/>
                </a:solidFill>
              </a:rPr>
              <a:t>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(Learning?)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Cleaning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Integration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Task-Relevant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Mining/Machine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Pattern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Notations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7312" y="2887682"/>
            <a:ext cx="37146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Why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“</a:t>
            </a:r>
            <a:r>
              <a:rPr lang="en-US" altLang="zh-CN" b="1" dirty="0" err="1" smtClean="0"/>
              <a:t>SciBot</a:t>
            </a:r>
            <a:r>
              <a:rPr lang="en-US" altLang="zh-CN" b="1" dirty="0" smtClean="0"/>
              <a:t>”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science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research?</a:t>
            </a:r>
            <a:endParaRPr lang="zh-CN" altLang="en-US" b="1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ntegration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word_word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entity_type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4: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Collaboration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author_author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5: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Problem-method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problem_method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6: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(item: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method,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conference)</a:t>
            </a:r>
            <a:endParaRPr lang="zh-CN" altLang="en-US" dirty="0" smtClean="0"/>
          </a:p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7: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(item: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paper,</a:t>
            </a:r>
            <a:r>
              <a:rPr lang="zh-CN" altLang="en-US" dirty="0"/>
              <a:t> </a:t>
            </a:r>
            <a:r>
              <a:rPr lang="en-US" altLang="zh-CN" dirty="0" smtClean="0"/>
              <a:t>cluster: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conference)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7038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2: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Getting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to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know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your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Description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47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object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attribute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types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Transactions,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sequences,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graphs/networks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Nominal,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binary,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ordinal,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numeric</a:t>
            </a:r>
            <a:endParaRPr lang="zh-CN" altLang="en-US" sz="2400" dirty="0" smtClean="0"/>
          </a:p>
          <a:p>
            <a:r>
              <a:rPr lang="en-US" altLang="zh-CN" sz="2800" dirty="0" smtClean="0"/>
              <a:t>Statistical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description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d</a:t>
            </a:r>
            <a:r>
              <a:rPr lang="en-US" altLang="en-US" sz="2800" dirty="0" smtClean="0"/>
              <a:t>ata </a:t>
            </a:r>
          </a:p>
          <a:p>
            <a:pPr lvl="1"/>
            <a:r>
              <a:rPr lang="en-US" altLang="zh-CN" sz="2400" dirty="0" smtClean="0"/>
              <a:t>Central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tendency: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median,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</a:t>
            </a:r>
            <a:r>
              <a:rPr lang="en-US" altLang="en-US" sz="2400" dirty="0" smtClean="0"/>
              <a:t>, max, min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…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Outlier-ness: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Variance,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standard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deviation,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Z-score</a:t>
            </a:r>
            <a:r>
              <a:rPr lang="en-US" altLang="en-US" sz="2400" dirty="0" smtClean="0"/>
              <a:t> </a:t>
            </a:r>
            <a:r>
              <a:rPr lang="mr-IN" altLang="en-US" sz="2400" dirty="0" smtClean="0"/>
              <a:t>…</a:t>
            </a:r>
            <a:endParaRPr lang="en-US" altLang="en-US" sz="2400" dirty="0" smtClean="0"/>
          </a:p>
          <a:p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visualization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Boxplot,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histogram,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chart,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quantile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plot,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Q-Q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plot,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scatter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plot;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cloud,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</a:t>
            </a:r>
            <a:r>
              <a:rPr lang="mr-IN" altLang="zh-CN" sz="2400" dirty="0" smtClean="0"/>
              <a:t>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58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ResponseBotDemo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knowledge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from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response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endParaRPr lang="zh-CN" altLang="en-US" sz="2000" dirty="0" smtClean="0"/>
          </a:p>
          <a:p>
            <a:r>
              <a:rPr lang="en-US" altLang="zh-CN" sz="2000" dirty="0" smtClean="0"/>
              <a:t>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very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simple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demo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show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some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SciBot’s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functions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developed</a:t>
            </a:r>
            <a:endParaRPr lang="zh-CN" altLang="en-US" sz="2000" dirty="0" smtClean="0"/>
          </a:p>
          <a:p>
            <a:r>
              <a:rPr lang="en-US" sz="2000" dirty="0" smtClean="0">
                <a:hlinkClick r:id="rId2"/>
              </a:rPr>
              <a:t>http://www.meng-jiang.com/teaching/ResponseBotDemo.zip</a:t>
            </a:r>
            <a:endParaRPr lang="zh-CN" altLang="en-US" sz="2000" dirty="0" smtClean="0"/>
          </a:p>
          <a:p>
            <a:endParaRPr lang="zh-CN" altLang="en-US" sz="2000" dirty="0" smtClean="0"/>
          </a:p>
          <a:p>
            <a:r>
              <a:rPr lang="en-US" altLang="zh-CN" sz="2000" dirty="0" smtClean="0"/>
              <a:t>How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improve?</a:t>
            </a:r>
            <a:endParaRPr lang="zh-CN" altLang="en-US" sz="2000" dirty="0" smtClean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79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Distance</a:t>
            </a:r>
            <a:r>
              <a:rPr lang="zh-CN" altLang="en-US" smtClean="0"/>
              <a:t> </a:t>
            </a:r>
            <a:r>
              <a:rPr lang="en-US" altLang="zh-CN" smtClean="0"/>
              <a:t>and</a:t>
            </a:r>
            <a:r>
              <a:rPr lang="zh-CN" altLang="en-US" smtClean="0"/>
              <a:t> </a:t>
            </a:r>
            <a:r>
              <a:rPr lang="en-US" altLang="zh-CN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Minkowski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distance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Manhattan,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Euclidean,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supremum</a:t>
            </a:r>
            <a:r>
              <a:rPr lang="en-US" altLang="zh-CN" sz="2400" dirty="0" smtClean="0"/>
              <a:t>”</a:t>
            </a:r>
            <a:endParaRPr lang="zh-CN" altLang="en-US" sz="2400" dirty="0" smtClean="0"/>
          </a:p>
          <a:p>
            <a:r>
              <a:rPr lang="en-US" altLang="zh-CN" sz="2800" dirty="0" smtClean="0"/>
              <a:t>Similarity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</a:t>
            </a:r>
            <a:endParaRPr lang="zh-CN" altLang="en-US" sz="2800" dirty="0" smtClean="0"/>
          </a:p>
          <a:p>
            <a:pPr lvl="1"/>
            <a:r>
              <a:rPr lang="en-US" altLang="zh-CN" sz="2400" dirty="0" err="1" smtClean="0"/>
              <a:t>Jaccard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Cosine</a:t>
            </a:r>
            <a:endParaRPr lang="zh-CN" altLang="en-US" sz="2400" dirty="0" smtClean="0"/>
          </a:p>
          <a:p>
            <a:r>
              <a:rPr lang="en-US" altLang="zh-CN" sz="2800" dirty="0" smtClean="0"/>
              <a:t>Distribution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difference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KL-Divergence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HW1-Q2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6" y="1195570"/>
            <a:ext cx="9079283" cy="24359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0" y="3696788"/>
            <a:ext cx="3902529" cy="31220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49" y="3696788"/>
            <a:ext cx="3954071" cy="31220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2635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8"/>
            <a:ext cx="8062904" cy="5303837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355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HW1-Q5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7" y="1600200"/>
            <a:ext cx="7653906" cy="4525963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69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HW1-Q6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56" y="1600200"/>
            <a:ext cx="7516687" cy="4525963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42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/>
              <a:t>3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Processing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Cleaning</a:t>
            </a:r>
            <a:r>
              <a:rPr lang="en-US" altLang="zh-CN" dirty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58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Cleaning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Incomplete/missing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(Cleaning)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Global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constant,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probable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endParaRPr lang="zh-CN" altLang="en-US" sz="2000" dirty="0" smtClean="0"/>
          </a:p>
          <a:p>
            <a:r>
              <a:rPr lang="en-US" altLang="zh-CN" sz="2400" dirty="0" smtClean="0"/>
              <a:t>Noisy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(Cleaning)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Binning,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regression,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outlier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detection,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clustering,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semi-supervised</a:t>
            </a:r>
            <a:endParaRPr lang="zh-CN" altLang="en-US" sz="2000" dirty="0" smtClean="0"/>
          </a:p>
          <a:p>
            <a:r>
              <a:rPr lang="en-US" altLang="zh-CN" sz="2400" dirty="0" smtClean="0"/>
              <a:t>Redundancy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(Integration)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endParaRPr lang="zh-CN" altLang="en-US" sz="2400" dirty="0" smtClean="0"/>
          </a:p>
          <a:p>
            <a:pPr lvl="2"/>
            <a:r>
              <a:rPr lang="en-US" altLang="zh-CN" sz="2000" dirty="0" smtClean="0"/>
              <a:t>Categorical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attributes</a:t>
            </a:r>
            <a:r>
              <a:rPr lang="zh-CN" altLang="en-US" sz="2000" dirty="0" smtClean="0"/>
              <a:t> </a:t>
            </a:r>
            <a:r>
              <a:rPr lang="zh-CN" altLang="en-US" sz="2000" dirty="0" smtClean="0">
                <a:sym typeface="Wingdings"/>
              </a:rPr>
              <a:t> </a:t>
            </a:r>
            <a:r>
              <a:rPr lang="en-US" altLang="zh-CN" sz="2000" dirty="0" smtClean="0"/>
              <a:t>Chi-square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test: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hypothesis,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calculation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Numerical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attributes</a:t>
            </a:r>
            <a:r>
              <a:rPr lang="zh-CN" altLang="en-US" sz="2000" dirty="0" smtClean="0"/>
              <a:t> </a:t>
            </a:r>
            <a:r>
              <a:rPr lang="zh-CN" altLang="en-US" sz="2000" dirty="0" smtClean="0">
                <a:sym typeface="Wingdings"/>
              </a:rPr>
              <a:t> </a:t>
            </a:r>
            <a:r>
              <a:rPr lang="en-US" altLang="zh-CN" sz="2000" dirty="0" smtClean="0"/>
              <a:t>Covariance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analysis: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Positive,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negative,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independence,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covariance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88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reduction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Parametric: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Regression,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log-liner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Non-parametric: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Histogram,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(stratified)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sampling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Min-max/Z-score/Decimal-scaling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normalization</a:t>
            </a:r>
            <a:endParaRPr lang="zh-CN" altLang="en-US" sz="2400" dirty="0" smtClean="0"/>
          </a:p>
          <a:p>
            <a:r>
              <a:rPr lang="en-US" altLang="zh-CN" sz="2800" dirty="0" smtClean="0"/>
              <a:t>Dimension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reduction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“Curse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dimensionality”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selection</a:t>
            </a:r>
            <a:endParaRPr lang="zh-CN" altLang="en-US" sz="2400" dirty="0" smtClean="0"/>
          </a:p>
          <a:p>
            <a:pPr lvl="2"/>
            <a:r>
              <a:rPr lang="en-US" altLang="zh-CN" sz="2000" dirty="0" smtClean="0"/>
              <a:t>Attribute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subset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selection</a:t>
            </a:r>
            <a:endParaRPr lang="zh-CN" altLang="en-US" sz="2000" dirty="0" smtClean="0"/>
          </a:p>
          <a:p>
            <a:pPr lvl="1"/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extraction</a:t>
            </a:r>
            <a:endParaRPr lang="zh-CN" altLang="en-US" sz="2400" dirty="0" smtClean="0"/>
          </a:p>
          <a:p>
            <a:pPr lvl="2"/>
            <a:r>
              <a:rPr lang="en-US" altLang="zh-CN" sz="2000" dirty="0" smtClean="0"/>
              <a:t>Principal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Component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Analysis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(PCA):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Eigenvalue,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Eigenvectors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2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HW1-Q7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00061"/>
            <a:ext cx="8229600" cy="2237074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34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HW1-Q8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7705"/>
            <a:ext cx="8229600" cy="43709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2679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ResponseBotDemo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 smtClean="0"/>
          </a:p>
          <a:p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SciBot’s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developed</a:t>
            </a:r>
            <a:endParaRPr lang="zh-CN" altLang="en-US" dirty="0" smtClean="0"/>
          </a:p>
          <a:p>
            <a:r>
              <a:rPr lang="en-US" dirty="0" smtClean="0">
                <a:hlinkClick r:id="rId2"/>
              </a:rPr>
              <a:t>http://www.meng-jiang.com/teaching/ResponseBotDemo.zip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improve?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Dimensions?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Part-of-speech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tags</a:t>
            </a:r>
            <a:r>
              <a:rPr lang="zh-CN" altLang="en-US" dirty="0" smtClean="0"/>
              <a:t> </a:t>
            </a:r>
            <a:r>
              <a:rPr lang="en-US" altLang="zh-CN" dirty="0" smtClean="0"/>
              <a:t>(noun,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adj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verb</a:t>
            </a:r>
            <a:r>
              <a:rPr lang="mr-IN" altLang="zh-CN" dirty="0" smtClean="0"/>
              <a:t>…</a:t>
            </a:r>
            <a:r>
              <a:rPr lang="en-US" altLang="zh-CN" dirty="0" smtClean="0"/>
              <a:t>)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dimensions?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functions: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Return</a:t>
            </a:r>
            <a:r>
              <a:rPr lang="zh-CN" altLang="en-US" dirty="0" smtClean="0"/>
              <a:t> </a:t>
            </a:r>
            <a:r>
              <a:rPr lang="en-US" altLang="zh-CN" dirty="0" smtClean="0"/>
              <a:t>iceberg</a:t>
            </a:r>
            <a:r>
              <a:rPr lang="zh-CN" altLang="en-US" dirty="0" smtClean="0"/>
              <a:t> </a:t>
            </a:r>
            <a:r>
              <a:rPr lang="en-US" altLang="zh-CN" dirty="0" smtClean="0"/>
              <a:t>cells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cells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Word/bigram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“homework”,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“assignments”;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“slides”,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“materials”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Classification: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positive/negative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words/bigram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way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data!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79669" y="39841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51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4: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Cube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248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Concepts</a:t>
            </a:r>
            <a:endParaRPr lang="zh-CN" altLang="en-US" sz="2800" dirty="0"/>
          </a:p>
          <a:p>
            <a:pPr lvl="1"/>
            <a:r>
              <a:rPr lang="en-US" altLang="zh-CN" sz="2400" dirty="0"/>
              <a:t>Cell,</a:t>
            </a:r>
            <a:r>
              <a:rPr lang="zh-CN" altLang="en-US" sz="2400" dirty="0"/>
              <a:t> </a:t>
            </a:r>
            <a:r>
              <a:rPr lang="en-US" altLang="zh-CN" sz="2400" dirty="0"/>
              <a:t>Cuboid,</a:t>
            </a:r>
            <a:r>
              <a:rPr lang="zh-CN" altLang="en-US" sz="2400" dirty="0"/>
              <a:t> </a:t>
            </a:r>
            <a:r>
              <a:rPr lang="en-US" altLang="zh-CN" sz="2400" dirty="0"/>
              <a:t>Cube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Dimension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Value,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Dimension</a:t>
            </a:r>
            <a:r>
              <a:rPr lang="zh-CN" altLang="en-US" sz="2400" dirty="0"/>
              <a:t> </a:t>
            </a:r>
            <a:r>
              <a:rPr lang="en-US" altLang="zh-CN" sz="2400" dirty="0"/>
              <a:t>Level,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Dimension</a:t>
            </a:r>
            <a:endParaRPr lang="zh-CN" altLang="en-US" sz="2400" dirty="0"/>
          </a:p>
          <a:p>
            <a:r>
              <a:rPr lang="en-US" altLang="zh-CN" sz="2800" dirty="0" smtClean="0"/>
              <a:t>Components</a:t>
            </a:r>
            <a:endParaRPr lang="zh-CN" altLang="en-US" sz="2800" dirty="0"/>
          </a:p>
          <a:p>
            <a:pPr lvl="1"/>
            <a:r>
              <a:rPr lang="en-US" altLang="zh-CN" sz="2400" dirty="0"/>
              <a:t>Dimension</a:t>
            </a:r>
            <a:r>
              <a:rPr lang="zh-CN" altLang="en-US" sz="2400" dirty="0"/>
              <a:t> </a:t>
            </a:r>
            <a:r>
              <a:rPr lang="en-US" altLang="zh-CN" sz="2400" dirty="0"/>
              <a:t>tables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Fact</a:t>
            </a:r>
            <a:r>
              <a:rPr lang="zh-CN" altLang="en-US" sz="2400" dirty="0"/>
              <a:t> </a:t>
            </a:r>
            <a:r>
              <a:rPr lang="en-US" altLang="zh-CN" sz="2400" dirty="0"/>
              <a:t>tables</a:t>
            </a:r>
            <a:endParaRPr lang="zh-CN" altLang="en-US" sz="2400" dirty="0"/>
          </a:p>
          <a:p>
            <a:pPr lvl="1"/>
            <a:r>
              <a:rPr lang="en-US" altLang="zh-CN" sz="2400" dirty="0"/>
              <a:t>Concept</a:t>
            </a:r>
            <a:r>
              <a:rPr lang="zh-CN" altLang="en-US" sz="2400" dirty="0"/>
              <a:t> </a:t>
            </a:r>
            <a:r>
              <a:rPr lang="en-US" altLang="zh-CN" sz="2400" dirty="0"/>
              <a:t>hierarchy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Measures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Schemas: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What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they?</a:t>
            </a:r>
            <a:endParaRPr lang="zh-CN" altLang="en-US" sz="2400" b="1" dirty="0"/>
          </a:p>
          <a:p>
            <a:r>
              <a:rPr lang="en-US" altLang="zh-CN" sz="2800" dirty="0" smtClean="0"/>
              <a:t>Operations: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What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are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they?</a:t>
            </a:r>
            <a:endParaRPr lang="zh-CN" altLang="en-US" sz="2800" b="1" dirty="0"/>
          </a:p>
          <a:p>
            <a:r>
              <a:rPr lang="en-US" altLang="zh-CN" sz="2800" dirty="0" smtClean="0"/>
              <a:t>Materialization: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What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are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they?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327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Iceberg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altLang="zh-CN" dirty="0" smtClean="0"/>
              <a:t>Iceberg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condition: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min_sup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(count)</a:t>
            </a:r>
            <a:endParaRPr lang="zh-CN" alt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altLang="zh-CN" dirty="0" smtClean="0"/>
              <a:t>Assumption: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“If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cuboid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cells:</a:t>
            </a:r>
            <a:r>
              <a:rPr lang="mr-IN" altLang="zh-CN" dirty="0" smtClean="0"/>
              <a:t>…</a:t>
            </a:r>
            <a:r>
              <a:rPr lang="en-US" altLang="zh-CN" dirty="0" smtClean="0"/>
              <a:t>”</a:t>
            </a:r>
            <a:endParaRPr lang="zh-CN" altLang="en-US" dirty="0" smtClean="0"/>
          </a:p>
          <a:p>
            <a:pPr marL="342900" lvl="1" indent="-342900">
              <a:buFont typeface="Arial"/>
              <a:buChar char="•"/>
            </a:pPr>
            <a:r>
              <a:rPr lang="en-US" altLang="zh-CN" dirty="0" smtClean="0"/>
              <a:t>Constraints</a:t>
            </a:r>
            <a:endParaRPr lang="zh-CN" altLang="en-US" dirty="0"/>
          </a:p>
          <a:p>
            <a:pPr marL="742950" lvl="2" indent="-342900"/>
            <a:r>
              <a:rPr lang="en-US" altLang="zh-CN" b="1" dirty="0" smtClean="0"/>
              <a:t>Iceberg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Non-empty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iceberg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zh-CN" altLang="en-US" dirty="0" smtClean="0"/>
          </a:p>
          <a:p>
            <a:pPr marL="742950" lvl="2" indent="-342900"/>
            <a:r>
              <a:rPr lang="en-US" altLang="zh-CN" b="1" dirty="0" smtClean="0"/>
              <a:t>Base/Aggregate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en-US" altLang="zh-CN" dirty="0" smtClean="0"/>
              <a:t>/cuboids</a:t>
            </a:r>
            <a:endParaRPr lang="zh-CN" altLang="en-US" dirty="0" smtClean="0"/>
          </a:p>
          <a:p>
            <a:pPr marL="742950" lvl="2" indent="-342900"/>
            <a:r>
              <a:rPr lang="en-US" altLang="zh-CN" b="1" dirty="0" smtClean="0"/>
              <a:t>Closed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cells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cube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5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HW2-Q1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4" y="1209535"/>
            <a:ext cx="7001691" cy="2889586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4" y="4195646"/>
            <a:ext cx="6871063" cy="2465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31543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HW2-Q3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0" y="1278968"/>
            <a:ext cx="6873963" cy="18464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0" y="3200685"/>
            <a:ext cx="6348547" cy="36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04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/>
              <a:t>5</a:t>
            </a:r>
            <a:r>
              <a:rPr lang="en-US" altLang="zh-CN" sz="3600" dirty="0" smtClean="0"/>
              <a:t>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Cube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Computation,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Warehouse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OLAP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Concepts,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75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Multi-way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array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aggregation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en-US" altLang="zh-CN" sz="2800" dirty="0">
                <a:solidFill>
                  <a:srgbClr val="FF0000"/>
                </a:solidFill>
              </a:rPr>
              <a:t>×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/>
              <a:t>Apriori</a:t>
            </a:r>
            <a:r>
              <a:rPr lang="zh-CN" altLang="en-US" sz="2800" dirty="0"/>
              <a:t> </a:t>
            </a:r>
            <a:r>
              <a:rPr lang="en-US" altLang="zh-CN" sz="2800" dirty="0"/>
              <a:t>property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iceberg</a:t>
            </a:r>
            <a:r>
              <a:rPr lang="zh-CN" altLang="en-US" sz="2800" dirty="0"/>
              <a:t> </a:t>
            </a:r>
            <a:r>
              <a:rPr lang="en-US" altLang="zh-CN" sz="2800" dirty="0"/>
              <a:t>cube;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×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high</a:t>
            </a:r>
            <a:r>
              <a:rPr lang="zh-CN" altLang="en-US" sz="2800" dirty="0"/>
              <a:t> </a:t>
            </a:r>
            <a:r>
              <a:rPr lang="en-US" altLang="zh-CN" sz="2800" dirty="0"/>
              <a:t>dimensionality</a:t>
            </a:r>
            <a:r>
              <a:rPr lang="en-US" altLang="zh-CN" sz="2800" dirty="0" smtClean="0"/>
              <a:t>)</a:t>
            </a:r>
            <a:endParaRPr lang="zh-CN" altLang="en-US" sz="2800" dirty="0" smtClean="0"/>
          </a:p>
          <a:p>
            <a:pPr lvl="1"/>
            <a:r>
              <a:rPr lang="en-US" altLang="zh-CN" dirty="0" smtClean="0"/>
              <a:t>ABC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{AB,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C,</a:t>
            </a:r>
            <a:r>
              <a:rPr lang="zh-CN" altLang="en-US" dirty="0" smtClean="0"/>
              <a:t> </a:t>
            </a:r>
            <a:r>
              <a:rPr lang="en-US" altLang="zh-CN" dirty="0"/>
              <a:t>B</a:t>
            </a:r>
            <a:r>
              <a:rPr lang="en-US" altLang="zh-CN" dirty="0" smtClean="0"/>
              <a:t>C}: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How?</a:t>
            </a:r>
            <a:endParaRPr lang="zh-CN" altLang="en-US" dirty="0"/>
          </a:p>
          <a:p>
            <a:r>
              <a:rPr lang="en-US" altLang="zh-CN" sz="2800" dirty="0" smtClean="0"/>
              <a:t>BUC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zh-CN" altLang="en-US" sz="2800" dirty="0" smtClean="0">
                <a:solidFill>
                  <a:srgbClr val="00B050"/>
                </a:solidFill>
              </a:rPr>
              <a:t>√ </a:t>
            </a:r>
            <a:r>
              <a:rPr lang="en-US" altLang="zh-CN" sz="2800" dirty="0" err="1" smtClean="0"/>
              <a:t>Apriori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property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iceberg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cube;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×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high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dimensionality)</a:t>
            </a:r>
            <a:endParaRPr lang="zh-CN" altLang="en-US" sz="2800" dirty="0" smtClean="0"/>
          </a:p>
          <a:p>
            <a:r>
              <a:rPr lang="en-US" altLang="zh-CN" sz="2800" dirty="0" smtClean="0"/>
              <a:t>Shell-fragment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zh-CN" altLang="en-US" sz="2800" dirty="0">
                <a:solidFill>
                  <a:srgbClr val="00B050"/>
                </a:solidFill>
              </a:rPr>
              <a:t>√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high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dimensionality)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8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Warehouse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“A data warehouse is a </a:t>
            </a:r>
            <a:r>
              <a:rPr lang="en-US" altLang="en-US" sz="2400" u="sng" dirty="0"/>
              <a:t>subject-oriented</a:t>
            </a:r>
            <a:r>
              <a:rPr lang="en-US" altLang="en-US" sz="2400" dirty="0"/>
              <a:t>,</a:t>
            </a:r>
            <a:r>
              <a:rPr lang="en-US" altLang="en-US" sz="2400" u="sng" dirty="0"/>
              <a:t> integrated</a:t>
            </a:r>
            <a:r>
              <a:rPr lang="en-US" altLang="en-US" sz="2400" dirty="0"/>
              <a:t>, </a:t>
            </a:r>
            <a:r>
              <a:rPr lang="en-US" altLang="en-US" sz="2400" u="sng" dirty="0"/>
              <a:t>time-variant</a:t>
            </a:r>
            <a:r>
              <a:rPr lang="en-US" altLang="en-US" sz="2400" dirty="0"/>
              <a:t>, and </a:t>
            </a:r>
            <a:r>
              <a:rPr lang="en-US" altLang="en-US" sz="2400" u="sng" dirty="0"/>
              <a:t>nonvolatile</a:t>
            </a:r>
            <a:r>
              <a:rPr lang="en-US" altLang="en-US" sz="2400" dirty="0"/>
              <a:t> collection of data in support of management’s decision-making process</a:t>
            </a:r>
            <a:r>
              <a:rPr lang="en-US" altLang="en-US" sz="2400" dirty="0" smtClean="0"/>
              <a:t>.”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27909" y="2076994"/>
            <a:ext cx="13114360" cy="6270082"/>
            <a:chOff x="-2749190" y="2056063"/>
            <a:chExt cx="8646906" cy="4228423"/>
          </a:xfrm>
        </p:grpSpPr>
        <p:graphicFrame>
          <p:nvGraphicFramePr>
            <p:cNvPr id="6" name="Object 3"/>
            <p:cNvGraphicFramePr>
              <a:graphicFrameLocks noGrp="1"/>
            </p:cNvGraphicFramePr>
            <p:nvPr>
              <p:ph type="tbl" idx="1"/>
              <p:extLst>
                <p:ext uri="{D42A27DB-BD31-4B8C-83A1-F6EECF244321}">
                  <p14:modId xmlns:p14="http://schemas.microsoft.com/office/powerpoint/2010/main" val="345595745"/>
                </p:ext>
              </p:extLst>
            </p:nvPr>
          </p:nvGraphicFramePr>
          <p:xfrm>
            <a:off x="-2749190" y="2547636"/>
            <a:ext cx="5838336" cy="29094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92" name="Document" r:id="rId4" imgW="11163300" imgH="5600700" progId="Word.Document.8">
                    <p:embed/>
                  </p:oleObj>
                </mc:Choice>
                <mc:Fallback>
                  <p:oleObj name="Document" r:id="rId4" imgW="11163300" imgH="5600700" progId="Word.Document.8">
                    <p:embed/>
                    <p:pic>
                      <p:nvPicPr>
                        <p:cNvPr id="0" name="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749190" y="2547636"/>
                          <a:ext cx="5838336" cy="29094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Line 4"/>
            <p:cNvSpPr>
              <a:spLocks noChangeShapeType="1"/>
            </p:cNvSpPr>
            <p:nvPr/>
          </p:nvSpPr>
          <p:spPr bwMode="auto">
            <a:xfrm>
              <a:off x="5897716" y="2056063"/>
              <a:ext cx="0" cy="42284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8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005" y="4049486"/>
            <a:ext cx="4180114" cy="3135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HW2-Q4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" y="1200687"/>
            <a:ext cx="6779622" cy="3289123"/>
          </a:xfr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38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Chapter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6: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Frequent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Pattern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Mining</a:t>
            </a:r>
            <a:endParaRPr lang="en-US" sz="36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Apriori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FP-Growth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255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How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to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Understand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Small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Correctly?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Manually.</a:t>
            </a:r>
            <a:endParaRPr lang="zh-CN" altLang="en-US" dirty="0" smtClean="0"/>
          </a:p>
          <a:p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response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after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announcement.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500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Itemset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k-</a:t>
            </a:r>
            <a:r>
              <a:rPr lang="en-US" altLang="zh-CN" sz="2800" dirty="0" err="1" smtClean="0"/>
              <a:t>itemset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frequent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k-</a:t>
            </a:r>
            <a:r>
              <a:rPr lang="en-US" altLang="zh-CN" sz="2800" dirty="0" err="1" smtClean="0"/>
              <a:t>itemset</a:t>
            </a:r>
            <a:endParaRPr lang="zh-CN" altLang="en-US" sz="2800" dirty="0" smtClean="0"/>
          </a:p>
          <a:p>
            <a:r>
              <a:rPr lang="en-US" altLang="zh-CN" sz="2800" dirty="0" smtClean="0"/>
              <a:t>Absolute/relative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support</a:t>
            </a:r>
            <a:endParaRPr lang="zh-CN" altLang="en-US" sz="2800" b="1" dirty="0" smtClean="0"/>
          </a:p>
          <a:p>
            <a:r>
              <a:rPr lang="en-US" altLang="zh-CN" sz="2800" dirty="0" smtClean="0"/>
              <a:t>Association: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support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confidence</a:t>
            </a:r>
            <a:endParaRPr lang="zh-CN" altLang="en-US" sz="2800" b="1" dirty="0" smtClean="0"/>
          </a:p>
          <a:p>
            <a:r>
              <a:rPr lang="en-US" altLang="zh-CN" sz="2800" b="1" dirty="0" smtClean="0"/>
              <a:t>Closed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pattern,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pattern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lossy</a:t>
            </a:r>
            <a:r>
              <a:rPr lang="en-US" altLang="zh-CN" sz="2800" dirty="0" smtClean="0"/>
              <a:t>)</a:t>
            </a:r>
            <a:endParaRPr lang="zh-CN" altLang="en-US" sz="2800" dirty="0" smtClean="0"/>
          </a:p>
          <a:p>
            <a:r>
              <a:rPr lang="en-US" altLang="zh-CN" sz="2800" b="1" dirty="0" err="1" smtClean="0"/>
              <a:t>Apriori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property:</a:t>
            </a:r>
            <a:r>
              <a:rPr lang="zh-CN" altLang="en-US" sz="2800" b="1" dirty="0" smtClean="0"/>
              <a:t> </a:t>
            </a:r>
            <a:r>
              <a:rPr lang="en-US" altLang="en-US" sz="2800" dirty="0" smtClean="0"/>
              <a:t>Any subset of a frequent </a:t>
            </a:r>
            <a:r>
              <a:rPr lang="en-US" altLang="en-US" sz="2800" dirty="0" err="1" smtClean="0"/>
              <a:t>itemset</a:t>
            </a:r>
            <a:r>
              <a:rPr lang="en-US" altLang="en-US" sz="2800" dirty="0" smtClean="0"/>
              <a:t> must be frequent</a:t>
            </a:r>
            <a:r>
              <a:rPr lang="en-US" altLang="zh-CN" sz="2800" dirty="0" smtClean="0"/>
              <a:t>.</a:t>
            </a:r>
            <a:r>
              <a:rPr lang="zh-CN" altLang="en-US" sz="2800" dirty="0" smtClean="0"/>
              <a:t> </a:t>
            </a:r>
            <a:r>
              <a:rPr lang="en-US" altLang="en-US" sz="2800" dirty="0" smtClean="0"/>
              <a:t>If any subset of an </a:t>
            </a:r>
            <a:r>
              <a:rPr lang="en-US" altLang="en-US" sz="2800" dirty="0" err="1" smtClean="0"/>
              <a:t>itemset</a:t>
            </a:r>
            <a:r>
              <a:rPr lang="en-US" altLang="en-US" sz="2800" dirty="0" smtClean="0"/>
              <a:t> S is infrequent, then there is no chance for S to be frequent—why do we even have to consider S</a:t>
            </a:r>
            <a:r>
              <a:rPr lang="en-US" altLang="zh-CN" sz="2800" dirty="0" smtClean="0"/>
              <a:t>?!</a:t>
            </a:r>
            <a:endParaRPr lang="en-US" altLang="en-US" sz="2800" dirty="0" smtClean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2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Apriori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Outline of </a:t>
            </a:r>
            <a:r>
              <a:rPr lang="en-US" altLang="en-US" sz="2400" dirty="0" err="1">
                <a:latin typeface="Corbel" charset="0"/>
                <a:ea typeface="Corbel" charset="0"/>
                <a:cs typeface="Corbel" charset="0"/>
              </a:rPr>
              <a:t>Apriori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(level-wise, candidate generation and test) 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Initially, scan DB once to get frequent 1-itemset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Repeat</a:t>
            </a:r>
          </a:p>
          <a:p>
            <a:pPr lvl="2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Generate length-(k+1) candidate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from length-k frequent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  <a:p>
            <a:pPr lvl="2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Test the candidates against DB to find </a:t>
            </a:r>
            <a:r>
              <a:rPr lang="en-US" altLang="en-US" sz="2000" b="1" dirty="0">
                <a:latin typeface="Corbel" charset="0"/>
                <a:ea typeface="Corbel" charset="0"/>
                <a:cs typeface="Corbel" charset="0"/>
              </a:rPr>
              <a:t>frequent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(k+1)-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endParaRPr lang="en-US" altLang="en-US" sz="2000" dirty="0">
              <a:latin typeface="Corbel" charset="0"/>
              <a:ea typeface="Corbel" charset="0"/>
              <a:cs typeface="Corbel" charset="0"/>
            </a:endParaRPr>
          </a:p>
          <a:p>
            <a:pPr lvl="2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Set k := k +1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Until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no frequent or candidate set can be generated</a:t>
            </a:r>
          </a:p>
          <a:p>
            <a:pPr lvl="1">
              <a:lnSpc>
                <a:spcPct val="120000"/>
              </a:lnSpc>
            </a:pP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Return all the frequent </a:t>
            </a:r>
            <a:r>
              <a:rPr lang="en-US" altLang="en-US" sz="2000" dirty="0" err="1">
                <a:latin typeface="Corbel" charset="0"/>
                <a:ea typeface="Corbel" charset="0"/>
                <a:cs typeface="Corbel" charset="0"/>
              </a:rPr>
              <a:t>itemsets</a:t>
            </a:r>
            <a:r>
              <a:rPr lang="en-US" altLang="en-US" sz="2000" dirty="0">
                <a:latin typeface="Corbel" charset="0"/>
                <a:ea typeface="Corbel" charset="0"/>
                <a:cs typeface="Corbel" charset="0"/>
              </a:rPr>
              <a:t> derived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569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FP-Growth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Idea: Frequent pattern growth (</a:t>
            </a:r>
            <a:r>
              <a:rPr lang="en-US" altLang="en-US" sz="2400" dirty="0" err="1">
                <a:latin typeface="Corbel" charset="0"/>
                <a:ea typeface="Corbel" charset="0"/>
                <a:cs typeface="Corbel" charset="0"/>
              </a:rPr>
              <a:t>FPGrowth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Find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frequent single items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and partition the database based on each such item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Recursively grow frequent patterns by doing the above for each partitioned database (also called </a:t>
            </a:r>
            <a:r>
              <a:rPr lang="en-US" altLang="en-US" sz="2400" b="1" i="1" dirty="0">
                <a:latin typeface="Corbel" charset="0"/>
                <a:ea typeface="Corbel" charset="0"/>
                <a:cs typeface="Corbel" charset="0"/>
              </a:rPr>
              <a:t>conditional database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)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To facilitate efficient processing, an efficient data structure,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FP-tree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, can be constructed</a:t>
            </a:r>
          </a:p>
          <a:p>
            <a:pPr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Mining becomes </a:t>
            </a:r>
          </a:p>
          <a:p>
            <a:pPr lvl="1">
              <a:spcAft>
                <a:spcPts val="600"/>
              </a:spcAft>
            </a:pP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Recursively construct and mine (conditional) FP-trees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Until the resulting FP-tree is empty, or until it contains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only one path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—single path will generate all the combinations of its sub-paths, each of which is a frequent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88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WikiBooks</a:t>
            </a:r>
            <a:r>
              <a:rPr lang="en-US" altLang="zh-CN" dirty="0" smtClean="0"/>
              <a:t>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en.wikibooks.org/wiki/Data_Mining_Algorithms_In_R/Frequent_Pattern_Mining/The_FP-Growth_Algorithm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71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dirty="0" smtClean="0"/>
              <a:t>Interestingness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Subjective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Objective</a:t>
            </a:r>
            <a:endParaRPr lang="zh-CN" altLang="en-US" sz="2400" dirty="0" smtClean="0"/>
          </a:p>
          <a:p>
            <a:pPr lvl="2"/>
            <a:r>
              <a:rPr lang="en-US" altLang="zh-CN" dirty="0" smtClean="0"/>
              <a:t>Support,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confidence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Null-variant</a:t>
            </a:r>
            <a:endParaRPr lang="zh-CN" altLang="en-US" dirty="0"/>
          </a:p>
          <a:p>
            <a:pPr lvl="3"/>
            <a:r>
              <a:rPr lang="en-US" altLang="zh-CN" dirty="0" smtClean="0"/>
              <a:t>Lift:</a:t>
            </a:r>
            <a:r>
              <a:rPr lang="zh-CN" altLang="en-US" dirty="0" smtClean="0"/>
              <a:t> </a:t>
            </a:r>
            <a:r>
              <a:rPr lang="en-US" altLang="zh-CN" dirty="0" smtClean="0"/>
              <a:t>symmetric</a:t>
            </a:r>
            <a:endParaRPr lang="zh-CN" altLang="en-US" dirty="0" smtClean="0"/>
          </a:p>
          <a:p>
            <a:pPr lvl="3"/>
            <a:r>
              <a:rPr lang="en-US" altLang="zh-CN" dirty="0" smtClean="0"/>
              <a:t>Chi-square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Null-Invariance</a:t>
            </a:r>
            <a:endParaRPr lang="zh-CN" altLang="en-US" dirty="0" smtClean="0"/>
          </a:p>
          <a:p>
            <a:pPr lvl="3"/>
            <a:r>
              <a:rPr lang="en-US" altLang="zh-CN" dirty="0" err="1" smtClean="0"/>
              <a:t>AllConf</a:t>
            </a:r>
            <a:endParaRPr lang="zh-CN" altLang="en-US" dirty="0" smtClean="0"/>
          </a:p>
          <a:p>
            <a:pPr lvl="3"/>
            <a:r>
              <a:rPr lang="en-US" altLang="zh-CN" dirty="0" err="1" smtClean="0"/>
              <a:t>Jaccard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Cosine</a:t>
            </a:r>
            <a:endParaRPr lang="zh-CN" altLang="en-US" dirty="0" smtClean="0"/>
          </a:p>
          <a:p>
            <a:pPr lvl="3"/>
            <a:r>
              <a:rPr lang="en-US" altLang="zh-CN" dirty="0" err="1" smtClean="0"/>
              <a:t>Kulc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MaxConf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Imbalance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6780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Chapter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7</a:t>
            </a:r>
            <a:r>
              <a:rPr lang="en-US" altLang="zh-CN" sz="4000" dirty="0" smtClean="0"/>
              <a:t>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Advanced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Frequent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Pattern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Mining</a:t>
            </a:r>
            <a:endParaRPr lang="en-US" sz="40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Diverse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endParaRPr lang="zh-CN" altLang="en-US" dirty="0" smtClean="0"/>
          </a:p>
          <a:p>
            <a:r>
              <a:rPr lang="en-US" altLang="zh-CN" dirty="0" smtClean="0"/>
              <a:t>Sequential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endParaRPr lang="zh-CN" altLang="en-US" dirty="0" smtClean="0"/>
          </a:p>
          <a:p>
            <a:r>
              <a:rPr lang="en-US" altLang="zh-CN" dirty="0" smtClean="0"/>
              <a:t>Graph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52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Diverse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endParaRPr lang="zh-CN" altLang="en-US" sz="2400" dirty="0" smtClean="0"/>
          </a:p>
          <a:p>
            <a:pPr lvl="1"/>
            <a:r>
              <a:rPr lang="en-US" altLang="en-US" sz="2000" dirty="0" smtClean="0"/>
              <a:t>Multiple-Level </a:t>
            </a:r>
            <a:r>
              <a:rPr lang="en-US" altLang="en-US" sz="2000" dirty="0"/>
              <a:t>Associations</a:t>
            </a:r>
          </a:p>
          <a:p>
            <a:pPr lvl="1"/>
            <a:r>
              <a:rPr lang="en-US" altLang="en-US" sz="2000" dirty="0" smtClean="0"/>
              <a:t>Multi-Dimensional </a:t>
            </a:r>
            <a:r>
              <a:rPr lang="en-US" altLang="en-US" sz="2000" dirty="0"/>
              <a:t>Associations</a:t>
            </a:r>
          </a:p>
          <a:p>
            <a:pPr lvl="1"/>
            <a:r>
              <a:rPr lang="en-US" altLang="en-US" sz="2000" dirty="0" smtClean="0"/>
              <a:t>Quantitative </a:t>
            </a:r>
            <a:r>
              <a:rPr lang="en-US" altLang="en-US" sz="2000" dirty="0"/>
              <a:t>Associations</a:t>
            </a:r>
          </a:p>
          <a:p>
            <a:pPr lvl="1"/>
            <a:r>
              <a:rPr lang="en-US" altLang="en-US" sz="2000" dirty="0" smtClean="0"/>
              <a:t>Negative Correlat</a:t>
            </a:r>
            <a:r>
              <a:rPr lang="en-US" altLang="zh-CN" sz="2000" dirty="0" smtClean="0"/>
              <a:t>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Patterns</a:t>
            </a:r>
            <a:endParaRPr lang="en-US" altLang="en-US" sz="20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1873442"/>
              </p:ext>
            </p:extLst>
          </p:nvPr>
        </p:nvGraphicFramePr>
        <p:xfrm>
          <a:off x="457200" y="3680937"/>
          <a:ext cx="8229601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2288"/>
                <a:gridCol w="1690060"/>
                <a:gridCol w="2684207"/>
                <a:gridCol w="18730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Pattern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Closed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(Concepts)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Idea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1: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candidate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generation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and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pruning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Idea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2: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growth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Frequent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(</a:t>
                      </a:r>
                      <a:r>
                        <a:rPr lang="en-US" altLang="zh-CN" b="1" dirty="0" err="1" smtClean="0"/>
                        <a:t>itemset</a:t>
                      </a:r>
                      <a:r>
                        <a:rPr lang="en-US" altLang="zh-CN" b="1" dirty="0" smtClean="0"/>
                        <a:t>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Closed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frequent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itemset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Apriori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(1994)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FP-Growth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(2000)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Sequential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Closed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seq.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GSP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(1996)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PrefixSpan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(2004)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Graph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pattern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Closed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graph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pattern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FSG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(2000-2001)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gSpan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(2002)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48743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3" y="236590"/>
            <a:ext cx="4572000" cy="6119760"/>
          </a:xfrm>
        </p:spPr>
      </p:pic>
      <p:cxnSp>
        <p:nvCxnSpPr>
          <p:cNvPr id="7" name="Straight Connector 6"/>
          <p:cNvCxnSpPr/>
          <p:nvPr/>
        </p:nvCxnSpPr>
        <p:spPr>
          <a:xfrm>
            <a:off x="641446" y="5677469"/>
            <a:ext cx="3712191" cy="8614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1446" y="5677469"/>
            <a:ext cx="3712191" cy="8614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99132" y="236590"/>
            <a:ext cx="434486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Mid-term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exam:</a:t>
            </a:r>
            <a:endParaRPr lang="zh-CN" altLang="en-US" sz="2000" dirty="0" smtClean="0"/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Oct.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5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th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(Thursday)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</a:rPr>
              <a:t>:00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p</a:t>
            </a:r>
            <a:r>
              <a:rPr lang="en-US" altLang="zh-CN" sz="2000" dirty="0" smtClean="0">
                <a:solidFill>
                  <a:srgbClr val="FF0000"/>
                </a:solidFill>
              </a:rPr>
              <a:t>.m.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mr-IN" altLang="zh-CN" sz="2000" dirty="0" smtClean="0">
                <a:solidFill>
                  <a:srgbClr val="FF0000"/>
                </a:solidFill>
              </a:rPr>
              <a:t>–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3:15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p.m.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(75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minutes)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In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class</a:t>
            </a:r>
            <a:endParaRPr lang="zh-CN" altLang="en-US" sz="2000" dirty="0" smtClean="0">
              <a:solidFill>
                <a:srgbClr val="FF0000"/>
              </a:solidFill>
            </a:endParaRPr>
          </a:p>
          <a:p>
            <a:endParaRPr lang="zh-CN" altLang="en-US" sz="2000" dirty="0" smtClean="0"/>
          </a:p>
          <a:p>
            <a:r>
              <a:rPr lang="en-US" altLang="zh-CN" sz="2000" dirty="0" smtClean="0">
                <a:solidFill>
                  <a:srgbClr val="FF0000"/>
                </a:solidFill>
              </a:rPr>
              <a:t>Take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a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pen!!!</a:t>
            </a:r>
            <a:endParaRPr lang="zh-CN" altLang="en-US" sz="2000" dirty="0">
              <a:solidFill>
                <a:srgbClr val="FF0000"/>
              </a:solidFill>
            </a:endParaRPr>
          </a:p>
          <a:p>
            <a:r>
              <a:rPr lang="en-US" altLang="zh-CN" sz="2000" dirty="0" smtClean="0"/>
              <a:t>You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allowed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A4-size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double-sided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reference.</a:t>
            </a:r>
            <a:endParaRPr lang="zh-CN" altLang="en-US" sz="2000" dirty="0"/>
          </a:p>
          <a:p>
            <a:r>
              <a:rPr lang="en-US" altLang="zh-CN" sz="2000" dirty="0" smtClean="0"/>
              <a:t>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believe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you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write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</a:t>
            </a:r>
            <a:r>
              <a:rPr lang="mr-IN" altLang="zh-CN" sz="2000" dirty="0" smtClean="0"/>
              <a:t>…</a:t>
            </a:r>
            <a:endParaRPr lang="zh-CN" altLang="en-US" sz="2000" dirty="0" smtClean="0"/>
          </a:p>
          <a:p>
            <a:r>
              <a:rPr lang="en-US" altLang="zh-CN" sz="2000" dirty="0" smtClean="0">
                <a:sym typeface="Wingdings"/>
              </a:rPr>
              <a:t>But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you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don’t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have</a:t>
            </a:r>
            <a:r>
              <a:rPr lang="zh-CN" altLang="en-US" sz="2000" dirty="0" smtClean="0">
                <a:sym typeface="Wingdings"/>
              </a:rPr>
              <a:t> </a:t>
            </a:r>
            <a:r>
              <a:rPr lang="en-US" altLang="zh-CN" sz="2000" dirty="0" smtClean="0">
                <a:sym typeface="Wingdings"/>
              </a:rPr>
              <a:t>to</a:t>
            </a:r>
            <a:r>
              <a:rPr lang="mr-IN" altLang="zh-CN" sz="2000" dirty="0" smtClean="0">
                <a:sym typeface="Wingdings"/>
              </a:rPr>
              <a:t>…</a:t>
            </a:r>
            <a:endParaRPr lang="zh-CN" altLang="en-US" sz="2000" dirty="0" smtClean="0">
              <a:sym typeface="Wingdings"/>
            </a:endParaRPr>
          </a:p>
          <a:p>
            <a:endParaRPr lang="zh-CN" altLang="en-US" sz="2000" dirty="0">
              <a:sym typeface="Wingding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76" y="3458369"/>
            <a:ext cx="2480577" cy="28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056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Alan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answering,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maybe</a:t>
            </a:r>
            <a:r>
              <a:rPr lang="zh-CN" altLang="en-US" dirty="0" smtClean="0"/>
              <a:t> </a:t>
            </a:r>
            <a:r>
              <a:rPr lang="en-US" altLang="zh-CN" dirty="0" smtClean="0"/>
              <a:t>he/she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❤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49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 smtClean="0"/>
              <a:t>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strike="sngStrike" dirty="0" smtClean="0"/>
              <a:t>Individual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Team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project!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(Respect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Dame’s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teamwork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tradition: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Irish!)</a:t>
            </a:r>
            <a:endParaRPr lang="zh-CN" altLang="en-US" sz="2400" dirty="0" smtClean="0"/>
          </a:p>
          <a:p>
            <a:r>
              <a:rPr lang="en-US" altLang="zh-CN" sz="2400" dirty="0" smtClean="0"/>
              <a:t>Project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nstruction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[updated]: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/>
          </a:p>
          <a:p>
            <a:r>
              <a:rPr lang="en-US" altLang="zh-CN" sz="2400" dirty="0" smtClean="0"/>
              <a:t>HW3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[updated</a:t>
            </a:r>
            <a:r>
              <a:rPr lang="en-US" altLang="zh-CN" sz="2400" dirty="0"/>
              <a:t>]:</a:t>
            </a:r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86557"/>
            <a:ext cx="7850777" cy="1063943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9" y="4658376"/>
            <a:ext cx="5669279" cy="2160435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412146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Significant</a:t>
            </a:r>
            <a:r>
              <a:rPr lang="zh-CN" altLang="en-US" dirty="0"/>
              <a:t> </a:t>
            </a:r>
            <a:r>
              <a:rPr lang="en-US" altLang="zh-CN" dirty="0" smtClean="0"/>
              <a:t>Changes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Comparative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grading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by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your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hand</a:t>
            </a:r>
            <a:r>
              <a:rPr lang="en-US" altLang="zh-CN" sz="2400" dirty="0" smtClean="0"/>
              <a:t>!</a:t>
            </a:r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Define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“satisfactory”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Completeness: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problem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description,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method,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results,</a:t>
            </a:r>
            <a:r>
              <a:rPr lang="zh-CN" altLang="en-US" sz="2000" b="1" dirty="0" smtClean="0"/>
              <a:t> </a:t>
            </a:r>
            <a:r>
              <a:rPr lang="en-US" altLang="zh-CN" sz="2000" b="1" u="sng" dirty="0" smtClean="0"/>
              <a:t>evaluation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(maybe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back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improve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method)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Make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your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bot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really</a:t>
            </a:r>
            <a:r>
              <a:rPr lang="zh-CN" altLang="en-US" sz="2000" b="1" dirty="0" smtClean="0"/>
              <a:t> </a:t>
            </a:r>
            <a:r>
              <a:rPr lang="en-US" altLang="zh-CN" sz="2000" b="1" u="sng" dirty="0" smtClean="0"/>
              <a:t>strong</a:t>
            </a:r>
            <a:r>
              <a:rPr lang="en-US" altLang="zh-CN" sz="2000" dirty="0" smtClean="0"/>
              <a:t>!</a:t>
            </a:r>
            <a:endParaRPr lang="zh-CN" altLang="en-US" sz="2400" dirty="0" smtClean="0"/>
          </a:p>
          <a:p>
            <a:endParaRPr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300674"/>
              </p:ext>
            </p:extLst>
          </p:nvPr>
        </p:nvGraphicFramePr>
        <p:xfrm>
          <a:off x="677092" y="2246086"/>
          <a:ext cx="778981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7963"/>
                <a:gridCol w="1557963"/>
                <a:gridCol w="1314559"/>
                <a:gridCol w="1801367"/>
                <a:gridCol w="155796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Grading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Grading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1-5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Satisfactory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Satisfactory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Satisfactory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Unsatisfactory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Satisfactory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Unsatisfactory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Satisfactory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Task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Overall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Full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points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Full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points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498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 smtClean="0">
                <a:solidFill>
                  <a:srgbClr val="FF0000"/>
                </a:solidFill>
              </a:rPr>
              <a:t>PRINCIPLE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27091" y="2484009"/>
            <a:ext cx="8489824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Enable </a:t>
            </a:r>
            <a:r>
              <a:rPr lang="en-US" altLang="zh-CN" sz="44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more</a:t>
            </a: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4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interesting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,</a:t>
            </a:r>
            <a:r>
              <a:rPr lang="zh-CN" alt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400" b="1" u="sng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powerful</a:t>
            </a:r>
            <a:endParaRPr lang="zh-CN" altLang="en-US" sz="4400" b="1" u="sng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eatures</a:t>
            </a:r>
            <a:r>
              <a:rPr lang="zh-CN" altLang="en-US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for </a:t>
            </a:r>
            <a:r>
              <a:rPr lang="en-US" altLang="zh-CN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your </a:t>
            </a:r>
            <a:r>
              <a:rPr lang="en-US" altLang="zh-CN" sz="4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SciBot</a:t>
            </a:r>
            <a:r>
              <a:rPr lang="en-US" altLang="zh-CN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!!!</a:t>
            </a:r>
            <a:endParaRPr lang="zh-CN" altLang="en-US" sz="4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endParaRPr lang="zh-CN" altLang="en-US" sz="4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altLang="zh-CN" sz="44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Surprise </a:t>
            </a:r>
            <a:r>
              <a:rPr lang="en-US" altLang="zh-CN" sz="4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graders!</a:t>
            </a:r>
          </a:p>
        </p:txBody>
      </p:sp>
    </p:spTree>
    <p:extLst>
      <p:ext uri="{BB962C8B-B14F-4D97-AF65-F5344CB8AC3E}">
        <p14:creationId xmlns:p14="http://schemas.microsoft.com/office/powerpoint/2010/main" val="548230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Significant</a:t>
            </a:r>
            <a:r>
              <a:rPr lang="zh-CN" altLang="en-US" dirty="0"/>
              <a:t> </a:t>
            </a:r>
            <a:r>
              <a:rPr lang="en-US" altLang="zh-CN" dirty="0" smtClean="0"/>
              <a:t>Changes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0" y="1921827"/>
            <a:ext cx="7416380" cy="2034660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0" y="4537825"/>
            <a:ext cx="7368247" cy="1314336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498128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48040</TotalTime>
  <Words>2854</Words>
  <Application>Microsoft Macintosh PowerPoint</Application>
  <PresentationFormat>On-screen Show (4:3)</PresentationFormat>
  <Paragraphs>453</Paragraphs>
  <Slides>58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Calibri</vt:lpstr>
      <vt:lpstr>Corbel</vt:lpstr>
      <vt:lpstr>Mangal</vt:lpstr>
      <vt:lpstr>Wingdings</vt:lpstr>
      <vt:lpstr>华文楷体</vt:lpstr>
      <vt:lpstr>宋体</vt:lpstr>
      <vt:lpstr>Arial</vt:lpstr>
      <vt:lpstr>Office Theme</vt:lpstr>
      <vt:lpstr>Document</vt:lpstr>
      <vt:lpstr>PowerPoint Presentation</vt:lpstr>
      <vt:lpstr>Mid-Semester Survey</vt:lpstr>
      <vt:lpstr>ResponseBotDemo</vt:lpstr>
      <vt:lpstr>ResponseBotDemo</vt:lpstr>
      <vt:lpstr>How to Understand Small Data Correctly?</vt:lpstr>
      <vt:lpstr>Significant Changes</vt:lpstr>
      <vt:lpstr>Significant Changes (cont.)</vt:lpstr>
      <vt:lpstr>PRINCIPLE</vt:lpstr>
      <vt:lpstr>Significant Changes (cont.)</vt:lpstr>
      <vt:lpstr>Office Hour</vt:lpstr>
      <vt:lpstr>My Response to Mid-Semester Survey</vt:lpstr>
      <vt:lpstr>My Response to Mid-Semester Survey</vt:lpstr>
      <vt:lpstr>My Response to Mid-Semester Survey</vt:lpstr>
      <vt:lpstr>My Response to Mid-Semester Survey</vt:lpstr>
      <vt:lpstr>My Response to Mid-Semester Survey</vt:lpstr>
      <vt:lpstr>My Response to Mid-Semester Survey</vt:lpstr>
      <vt:lpstr>My Response to Mid-Semester Survey</vt:lpstr>
      <vt:lpstr>My Response to Mid-Semester Survey</vt:lpstr>
      <vt:lpstr>My Response to Mid-Semester Survey</vt:lpstr>
      <vt:lpstr>Data Science Research</vt:lpstr>
      <vt:lpstr>Concrete Learning Goals</vt:lpstr>
      <vt:lpstr>My Response to Mid-Semester Survey</vt:lpstr>
      <vt:lpstr>Course Review 1: Chapter 1 to 7  </vt:lpstr>
      <vt:lpstr>Chapter 1: Introduction</vt:lpstr>
      <vt:lpstr>What is Data Science?</vt:lpstr>
      <vt:lpstr>Our Definition of the Course</vt:lpstr>
      <vt:lpstr>Data Science Research</vt:lpstr>
      <vt:lpstr>Chapter 2: Getting to know your data</vt:lpstr>
      <vt:lpstr>Concepts</vt:lpstr>
      <vt:lpstr>Distance and Similarity</vt:lpstr>
      <vt:lpstr>HW1-Q2</vt:lpstr>
      <vt:lpstr>HW1-Q3</vt:lpstr>
      <vt:lpstr>HW1-Q5</vt:lpstr>
      <vt:lpstr>HW1-Q6</vt:lpstr>
      <vt:lpstr>Chapter 3: Data Processing</vt:lpstr>
      <vt:lpstr>Cleaning and Integration</vt:lpstr>
      <vt:lpstr>Reduction</vt:lpstr>
      <vt:lpstr>HW1-Q7</vt:lpstr>
      <vt:lpstr>HW1-Q8</vt:lpstr>
      <vt:lpstr>Chapter 4: Data Cube</vt:lpstr>
      <vt:lpstr>Data Cube</vt:lpstr>
      <vt:lpstr>Iceberg Cube</vt:lpstr>
      <vt:lpstr>HW2-Q1</vt:lpstr>
      <vt:lpstr>HW2-Q3</vt:lpstr>
      <vt:lpstr>Chapter 5: Cube Computation, Data Warehouse and OLAP</vt:lpstr>
      <vt:lpstr>Cube Computation</vt:lpstr>
      <vt:lpstr>Data Warehouse and OLAP</vt:lpstr>
      <vt:lpstr>HW2-Q4</vt:lpstr>
      <vt:lpstr>Chapter 6: Frequent Pattern Mining</vt:lpstr>
      <vt:lpstr>Concepts</vt:lpstr>
      <vt:lpstr>Apriori</vt:lpstr>
      <vt:lpstr>FP-Growth</vt:lpstr>
      <vt:lpstr>Try WikiBooks’ Example</vt:lpstr>
      <vt:lpstr>Pattern Evaluation</vt:lpstr>
      <vt:lpstr>Chapter 7: Advanced Frequent Pattern Mining</vt:lpstr>
      <vt:lpstr>Concepts</vt:lpstr>
      <vt:lpstr>PowerPoint Presentation</vt:lpstr>
      <vt:lpstr>Alan Time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2142</cp:revision>
  <cp:lastPrinted>2017-01-15T22:23:57Z</cp:lastPrinted>
  <dcterms:created xsi:type="dcterms:W3CDTF">2015-05-16T14:51:23Z</dcterms:created>
  <dcterms:modified xsi:type="dcterms:W3CDTF">2017-10-03T13:20:40Z</dcterms:modified>
</cp:coreProperties>
</file>